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067665F-A222-485C-BD5E-9D0B436A77B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7E377FC-947D-40B3-AB6E-91AD5595DB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Pet Retention Programs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Jennifer Land</a:t>
            </a:r>
            <a:br>
              <a:rPr lang="en-US" dirty="0" smtClean="0"/>
            </a:br>
            <a:r>
              <a:rPr lang="en-US" dirty="0" smtClean="0"/>
              <a:t>Founder/Director</a:t>
            </a:r>
            <a:br>
              <a:rPr lang="en-US" dirty="0" smtClean="0"/>
            </a:br>
            <a:r>
              <a:rPr lang="en-US" dirty="0" smtClean="0"/>
              <a:t>Monroe’s Mighty 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55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Spay/Neuter to reduce overpopulation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Affordable and/or </a:t>
            </a:r>
            <a:r>
              <a:rPr lang="en-US" dirty="0"/>
              <a:t>S</a:t>
            </a:r>
            <a:r>
              <a:rPr lang="en-US" dirty="0" smtClean="0"/>
              <a:t>ubsidized Veterinary Care, even middle-class families struggle with climbing medical costs for their pets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Education to reduce the number of unintentional cruelty and neglect cases and to improve public health and the health of the animal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Housing Limitations for animals and specific breeds to reduce the number of homeless, but wanted, pets needing shelter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Behavior Training to aid pet owners struggling with easily resolved problems to avoid surrender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Focus 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827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Pet Retention Programs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Jennifer Land</a:t>
            </a:r>
            <a:br>
              <a:rPr lang="en-US" dirty="0" smtClean="0"/>
            </a:br>
            <a:r>
              <a:rPr lang="en-US" dirty="0" smtClean="0"/>
              <a:t>Founder/Director</a:t>
            </a:r>
            <a:br>
              <a:rPr lang="en-US" dirty="0" smtClean="0"/>
            </a:br>
            <a:r>
              <a:rPr lang="en-US" dirty="0" smtClean="0"/>
              <a:t>Monroe’s Mighty Mission</a:t>
            </a:r>
            <a:br>
              <a:rPr lang="en-US" dirty="0" smtClean="0"/>
            </a:br>
            <a:r>
              <a:rPr lang="en-US" dirty="0" smtClean="0"/>
              <a:t>JenRL79@gmail.com   864-381-7740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50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Pet Retention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Pet Retention is continued possession of an animal.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Programs focused on pet </a:t>
            </a:r>
            <a:r>
              <a:rPr lang="en-US" dirty="0" smtClean="0"/>
              <a:t>retention supply and/or meet needs in an effort to assist pets that are in challenged households remain where they are or provide alternatives to shelter surrender, abandonment or unintentional neglect.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581400"/>
            <a:ext cx="3530242" cy="234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3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438400"/>
            <a:ext cx="7745505" cy="3687762"/>
          </a:xfrm>
        </p:spPr>
        <p:txBody>
          <a:bodyPr/>
          <a:lstStyle/>
          <a:p>
            <a:r>
              <a:rPr lang="en-US" dirty="0" smtClean="0"/>
              <a:t>Local shelters cite these following </a:t>
            </a:r>
            <a:r>
              <a:rPr lang="en-US" dirty="0" smtClean="0"/>
              <a:t>preventable reasons </a:t>
            </a:r>
            <a:r>
              <a:rPr lang="en-US" dirty="0" smtClean="0"/>
              <a:t>as primary reasons for owner shelter surrender: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Financial Burden (basic and veterinary care)</a:t>
            </a:r>
          </a:p>
          <a:p>
            <a:pPr lvl="1"/>
            <a:r>
              <a:rPr lang="en-US" dirty="0" smtClean="0"/>
              <a:t>Housing Difficulties</a:t>
            </a:r>
          </a:p>
          <a:p>
            <a:pPr lvl="1"/>
            <a:r>
              <a:rPr lang="en-US" dirty="0" smtClean="0"/>
              <a:t>Behavior Issues</a:t>
            </a:r>
          </a:p>
          <a:p>
            <a:pPr lvl="1"/>
            <a:r>
              <a:rPr lang="en-US" dirty="0" smtClean="0"/>
              <a:t>Too many animals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Pet Retention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25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Shelters often do not have resources to devote to intervention programs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Programs are mostly grassroots efforts by volunteers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Often shelters and grassroots programs operate independently of each other which causes inconsistencies in data and statistics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Funding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Challenges of Pet Retention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0119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National Program – Pets for Life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800" i="1" dirty="0"/>
              <a:t>There are </a:t>
            </a:r>
            <a:r>
              <a:rPr lang="en-US" sz="1800" i="1"/>
              <a:t>35 </a:t>
            </a:r>
            <a:r>
              <a:rPr lang="en-US" sz="1800" i="1" smtClean="0"/>
              <a:t>Pets </a:t>
            </a:r>
            <a:r>
              <a:rPr lang="en-US" sz="1800" i="1" dirty="0"/>
              <a:t>for Life communities across the </a:t>
            </a:r>
            <a:r>
              <a:rPr lang="en-US" sz="1800" i="1" dirty="0" smtClean="0"/>
              <a:t>country</a:t>
            </a:r>
            <a:br>
              <a:rPr lang="en-US" sz="1800" i="1" dirty="0" smtClean="0"/>
            </a:br>
            <a:r>
              <a:rPr lang="en-US" sz="1800" i="1" dirty="0" smtClean="0"/>
              <a:t/>
            </a:r>
            <a:br>
              <a:rPr lang="en-US" sz="1800" i="1" dirty="0" smtClean="0"/>
            </a:br>
            <a:r>
              <a:rPr lang="en-US" sz="2200" dirty="0" smtClean="0"/>
              <a:t>Charleston Animal Society </a:t>
            </a:r>
            <a:endParaRPr lang="en-US" sz="2200" i="1" dirty="0" smtClean="0"/>
          </a:p>
          <a:p>
            <a:pPr lvl="1"/>
            <a:r>
              <a:rPr lang="en-US" dirty="0" smtClean="0"/>
              <a:t>Serves </a:t>
            </a:r>
            <a:r>
              <a:rPr lang="en-US" dirty="0"/>
              <a:t>963 families comprising of 1802 </a:t>
            </a:r>
            <a:r>
              <a:rPr lang="en-US" dirty="0" smtClean="0"/>
              <a:t>pets</a:t>
            </a:r>
          </a:p>
          <a:p>
            <a:pPr lvl="1"/>
            <a:r>
              <a:rPr lang="en-US" dirty="0"/>
              <a:t>Over 80% pets we meet are </a:t>
            </a:r>
            <a:r>
              <a:rPr lang="en-US" dirty="0" smtClean="0"/>
              <a:t>unaltered</a:t>
            </a:r>
          </a:p>
          <a:p>
            <a:pPr lvl="1"/>
            <a:r>
              <a:rPr lang="en-US" dirty="0"/>
              <a:t>60% pets </a:t>
            </a:r>
            <a:r>
              <a:rPr lang="en-US" dirty="0" smtClean="0"/>
              <a:t>have </a:t>
            </a:r>
            <a:r>
              <a:rPr lang="en-US" dirty="0"/>
              <a:t>never seen a </a:t>
            </a:r>
            <a:r>
              <a:rPr lang="en-US" dirty="0" smtClean="0"/>
              <a:t>veterinarian</a:t>
            </a:r>
          </a:p>
          <a:p>
            <a:pPr marL="411480" lvl="1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Successes: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ave altered </a:t>
            </a:r>
            <a:r>
              <a:rPr lang="en-US" dirty="0"/>
              <a:t>83% of </a:t>
            </a:r>
            <a:r>
              <a:rPr lang="en-US" dirty="0" smtClean="0"/>
              <a:t>the 80%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576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200" dirty="0" smtClean="0"/>
              <a:t>Government Agency</a:t>
            </a:r>
            <a:r>
              <a:rPr lang="en-US" sz="2200" dirty="0" smtClean="0"/>
              <a:t> </a:t>
            </a:r>
            <a:r>
              <a:rPr lang="en-US" sz="2200" dirty="0" smtClean="0"/>
              <a:t>Program – Lt. Governor Senior Pet Care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1800" i="1" dirty="0" smtClean="0"/>
              <a:t>Receives no state or federal funding at this time.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sz="1800" i="1" dirty="0" smtClean="0"/>
              <a:t>Four active regions: Central Midlands, Trident, Appalachia, and Upper </a:t>
            </a:r>
          </a:p>
          <a:p>
            <a:pPr marL="0" indent="0">
              <a:buNone/>
            </a:pPr>
            <a:r>
              <a:rPr lang="en-US" sz="1800" i="1" dirty="0"/>
              <a:t>	</a:t>
            </a:r>
            <a:r>
              <a:rPr lang="en-US" sz="1800" i="1" dirty="0" smtClean="0"/>
              <a:t>Savannah</a:t>
            </a:r>
            <a:br>
              <a:rPr lang="en-US" sz="1800" i="1" dirty="0" smtClean="0"/>
            </a:br>
            <a:endParaRPr lang="en-US" dirty="0"/>
          </a:p>
          <a:p>
            <a:pPr marL="0" indent="0">
              <a:buNone/>
            </a:pPr>
            <a:r>
              <a:rPr lang="en-US" dirty="0" smtClean="0"/>
              <a:t>Office of the Aging</a:t>
            </a:r>
          </a:p>
          <a:p>
            <a:pPr lvl="1"/>
            <a:r>
              <a:rPr lang="en-US" dirty="0" smtClean="0"/>
              <a:t>2,125 </a:t>
            </a:r>
            <a:r>
              <a:rPr lang="en-US" dirty="0" err="1" smtClean="0"/>
              <a:t>lbs</a:t>
            </a:r>
            <a:r>
              <a:rPr lang="en-US" dirty="0" smtClean="0"/>
              <a:t> of pet food delivered to approximately 79 seniors.</a:t>
            </a:r>
          </a:p>
          <a:p>
            <a:pPr lvl="1"/>
            <a:r>
              <a:rPr lang="en-US" dirty="0" smtClean="0"/>
              <a:t>4,226 educational pamphlets given</a:t>
            </a:r>
          </a:p>
          <a:p>
            <a:pPr lvl="1"/>
            <a:r>
              <a:rPr lang="en-US" dirty="0" smtClean="0"/>
              <a:t>Approximately 35 seniors referred to other pet related resources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16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Local Nonprofit – Monroe’s Mighty Mission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800" i="1" dirty="0" smtClean="0"/>
              <a:t>Meeting a variety of pet related needs to keep pets with families</a:t>
            </a:r>
            <a:br>
              <a:rPr lang="en-US" sz="1800" i="1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Spartanburg County</a:t>
            </a:r>
            <a:endParaRPr lang="en-US" dirty="0"/>
          </a:p>
          <a:p>
            <a:pPr lvl="1"/>
            <a:r>
              <a:rPr lang="en-US" dirty="0" smtClean="0"/>
              <a:t>Provides 600-800 lbs. of pet food monthly to 150 homebound individuals via partnership with local Mobile Meals program.</a:t>
            </a:r>
          </a:p>
          <a:p>
            <a:pPr lvl="1"/>
            <a:r>
              <a:rPr lang="en-US" dirty="0" smtClean="0"/>
              <a:t>Has altered 102 animals</a:t>
            </a:r>
          </a:p>
          <a:p>
            <a:pPr lvl="1"/>
            <a:r>
              <a:rPr lang="en-US" dirty="0" smtClean="0"/>
              <a:t>Subsidized or fully covered approximately $21,000 in veterinary care expenses for 154 animals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2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No-Kill Shelter – Austin Pets Alive!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1800" i="1" dirty="0" smtClean="0"/>
              <a:t>Largest no-kill animal facility in the country, based in Austin, TX</a:t>
            </a:r>
            <a:br>
              <a:rPr lang="en-US" sz="1800" i="1" dirty="0" smtClean="0"/>
            </a:br>
            <a:endParaRPr lang="en-US" dirty="0"/>
          </a:p>
          <a:p>
            <a:pPr marL="0" indent="0">
              <a:buNone/>
            </a:pPr>
            <a:r>
              <a:rPr lang="en-US" dirty="0" smtClean="0"/>
              <a:t>PASS Program (Preventing Animal Shelter Surrender)</a:t>
            </a:r>
            <a:endParaRPr lang="en-US" dirty="0"/>
          </a:p>
          <a:p>
            <a:pPr lvl="1"/>
            <a:r>
              <a:rPr lang="en-US" dirty="0" smtClean="0"/>
              <a:t>Kept on average 20% of animals out of shelter monthly</a:t>
            </a:r>
          </a:p>
          <a:p>
            <a:pPr lvl="1"/>
            <a:r>
              <a:rPr lang="en-US" dirty="0" smtClean="0"/>
              <a:t>Receives 650-750 calls and emails each month</a:t>
            </a:r>
          </a:p>
          <a:p>
            <a:pPr lvl="1"/>
            <a:r>
              <a:rPr lang="en-US" dirty="0" smtClean="0"/>
              <a:t>Offers temporary boarding for emergencies</a:t>
            </a:r>
            <a:br>
              <a:rPr lang="en-US" dirty="0" smtClean="0"/>
            </a:br>
            <a:endParaRPr lang="en-US" dirty="0" smtClean="0"/>
          </a:p>
          <a:p>
            <a:pPr marL="411480" lvl="1" indent="0">
              <a:buNone/>
            </a:pPr>
            <a:r>
              <a:rPr lang="en-US" dirty="0" smtClean="0"/>
              <a:t>Successes:</a:t>
            </a:r>
          </a:p>
          <a:p>
            <a:pPr lvl="1"/>
            <a:r>
              <a:rPr lang="en-US" dirty="0" smtClean="0"/>
              <a:t>No longer keeps a help desk in the facility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947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Statewide Foundation – RIVMA CAF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1800" i="1" dirty="0" smtClean="0"/>
              <a:t>Providing veterinary </a:t>
            </a:r>
            <a:r>
              <a:rPr lang="en-US" sz="1800" i="1" dirty="0"/>
              <a:t>care </a:t>
            </a:r>
            <a:r>
              <a:rPr lang="en-US" sz="1800" i="1" dirty="0" smtClean="0"/>
              <a:t>to </a:t>
            </a:r>
            <a:r>
              <a:rPr lang="en-US" sz="1800" i="1" dirty="0"/>
              <a:t>all pets by funding </a:t>
            </a:r>
            <a:r>
              <a:rPr lang="en-US" sz="1800" i="1" dirty="0" smtClean="0"/>
              <a:t>the cost of treatment</a:t>
            </a:r>
          </a:p>
          <a:p>
            <a:pPr marL="0" indent="0">
              <a:buNone/>
            </a:pPr>
            <a:r>
              <a:rPr lang="en-US" sz="1800" i="1" dirty="0"/>
              <a:t>	</a:t>
            </a:r>
            <a:r>
              <a:rPr lang="en-US" sz="1800" i="1" dirty="0" smtClean="0"/>
              <a:t>for </a:t>
            </a:r>
            <a:r>
              <a:rPr lang="en-US" sz="1800" i="1" dirty="0"/>
              <a:t>the sick and injured pets of low-income owners. </a:t>
            </a:r>
          </a:p>
          <a:p>
            <a:pPr marL="0" indent="0">
              <a:buNone/>
            </a:pPr>
            <a:r>
              <a:rPr lang="en-US" dirty="0" smtClean="0"/>
              <a:t>Rhode Island Veterinary Medical Association Companion Animal Foundation</a:t>
            </a:r>
          </a:p>
          <a:p>
            <a:pPr lvl="1"/>
            <a:r>
              <a:rPr lang="en-US" dirty="0" smtClean="0"/>
              <a:t>Disperses </a:t>
            </a:r>
            <a:r>
              <a:rPr lang="en-US" dirty="0"/>
              <a:t>funding via </a:t>
            </a:r>
            <a:r>
              <a:rPr lang="en-US" dirty="0" smtClean="0"/>
              <a:t>grants to member veterinary clinics</a:t>
            </a:r>
          </a:p>
          <a:p>
            <a:pPr lvl="1"/>
            <a:r>
              <a:rPr lang="en-US" dirty="0"/>
              <a:t>In 2014, the organization distributed more than $65,000 throughout the state to aid in the treatment of hundreds of pets of low-income owners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3441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373</TotalTime>
  <Words>144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Hardcover</vt:lpstr>
      <vt:lpstr>Pet Retention Programs</vt:lpstr>
      <vt:lpstr>What is Pet Retention</vt:lpstr>
      <vt:lpstr>Need for Pet Retention</vt:lpstr>
      <vt:lpstr>Challenges of Pet Retention</vt:lpstr>
      <vt:lpstr>Five Models</vt:lpstr>
      <vt:lpstr>Five Models</vt:lpstr>
      <vt:lpstr>Five Models</vt:lpstr>
      <vt:lpstr>Five Models</vt:lpstr>
      <vt:lpstr>Five Models</vt:lpstr>
      <vt:lpstr>Five Focus Points</vt:lpstr>
      <vt:lpstr>Pet Retention Programs</vt:lpstr>
    </vt:vector>
  </TitlesOfParts>
  <Company>Spartanburg County Public Library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 Retention Programs</dc:title>
  <dc:creator>Jennifer Land</dc:creator>
  <cp:lastModifiedBy>webserv</cp:lastModifiedBy>
  <cp:revision>17</cp:revision>
  <dcterms:created xsi:type="dcterms:W3CDTF">2016-11-30T21:51:36Z</dcterms:created>
  <dcterms:modified xsi:type="dcterms:W3CDTF">2016-12-01T07:43:52Z</dcterms:modified>
</cp:coreProperties>
</file>